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  <p:sldMasterId id="2147483655" r:id="rId2"/>
    <p:sldMasterId id="2147483651" r:id="rId3"/>
  </p:sldMasterIdLst>
  <p:notesMasterIdLst>
    <p:notesMasterId r:id="rId15"/>
  </p:notesMasterIdLst>
  <p:handoutMasterIdLst>
    <p:handoutMasterId r:id="rId16"/>
  </p:handoutMasterIdLst>
  <p:sldIdLst>
    <p:sldId id="285" r:id="rId4"/>
    <p:sldId id="325" r:id="rId5"/>
    <p:sldId id="326" r:id="rId6"/>
    <p:sldId id="329" r:id="rId7"/>
    <p:sldId id="264" r:id="rId8"/>
    <p:sldId id="265" r:id="rId9"/>
    <p:sldId id="323" r:id="rId10"/>
    <p:sldId id="327" r:id="rId11"/>
    <p:sldId id="328" r:id="rId12"/>
    <p:sldId id="330" r:id="rId13"/>
    <p:sldId id="321" r:id="rId14"/>
  </p:sldIdLst>
  <p:sldSz cx="12192000" cy="6858000"/>
  <p:notesSz cx="6858000" cy="9144000"/>
  <p:embeddedFontLst>
    <p:embeddedFont>
      <p:font typeface="Adobe Garamond Pro" panose="02020502060506020403" pitchFamily="18" charset="77"/>
      <p:regular r:id="rId17"/>
      <p:italic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56" userDrawn="1">
          <p15:clr>
            <a:srgbClr val="A4A3A4"/>
          </p15:clr>
        </p15:guide>
        <p15:guide id="2" pos="513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0000"/>
    <a:srgbClr val="7F0000"/>
    <a:srgbClr val="002B3B"/>
    <a:srgbClr val="1543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351"/>
    <p:restoredTop sz="86152"/>
  </p:normalViewPr>
  <p:slideViewPr>
    <p:cSldViewPr snapToGrid="0" snapToObjects="1">
      <p:cViewPr varScale="1">
        <p:scale>
          <a:sx n="112" d="100"/>
          <a:sy n="112" d="100"/>
        </p:scale>
        <p:origin x="688" y="184"/>
      </p:cViewPr>
      <p:guideLst>
        <p:guide orient="horz" pos="1656"/>
        <p:guide pos="51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7" d="100"/>
          <a:sy n="127" d="100"/>
        </p:scale>
        <p:origin x="5664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2.fntdata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5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1.fntdata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font" Target="fonts/font3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6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0F3731F-F716-5242-B21A-2E0F1F29D6C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3A7CCE-FF39-9641-B2AA-D8CBEE85CA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AF894A-70DC-1344-8793-A2A3FB288CFE}" type="datetimeFigureOut">
              <a:rPr lang="en-US" smtClean="0"/>
              <a:t>11/1/20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EDE7CF-13BB-CC48-BA69-F4C8629B72C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ADBE1A-CAAB-2646-8292-A353D543984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CCB099-CC5A-9147-A1BD-CF6AF83AE8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0542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jpeg>
</file>

<file path=ppt/media/image12.jpg>
</file>

<file path=ppt/media/image2.jp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C4BE61-C03A-824C-A357-AB09725BFA9E}" type="datetimeFigureOut">
              <a:rPr lang="en-US" smtClean="0"/>
              <a:t>11/1/20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07DA70-B503-1645-A111-858C3E791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875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5940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 module focused on </a:t>
            </a:r>
            <a:r>
              <a:rPr lang="en-US" b="1" dirty="0"/>
              <a:t>machine learning fundamentals</a:t>
            </a:r>
            <a:r>
              <a:rPr lang="en-US" dirty="0"/>
              <a:t>, with </a:t>
            </a:r>
            <a:r>
              <a:rPr lang="en-US" b="1" dirty="0"/>
              <a:t>applications to security</a:t>
            </a:r>
            <a:r>
              <a:rPr lang="en-US" dirty="0"/>
              <a:t>. Introduction to the data science pipeline, and teach fundamental building blocks, from data ingestion and feature engineering to machine learning model selection. 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Modeling; Representation; Environment; Constraints (?)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6802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515600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112776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36077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7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C474A38-ED30-0D4F-A52D-63AB0383869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78784" y="0"/>
            <a:ext cx="4013215" cy="600738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6492368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6492368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72390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20702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136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938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39775847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63450281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6D85BAD0-EAE7-B440-AD61-5D819097A99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" r="23431"/>
          <a:stretch/>
        </p:blipFill>
        <p:spPr>
          <a:xfrm>
            <a:off x="4770372" y="0"/>
            <a:ext cx="7406640" cy="601896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2432078-29D1-D441-983C-E84A33577F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3931" t="29788" r="-675" b="13289"/>
          <a:stretch/>
        </p:blipFill>
        <p:spPr>
          <a:xfrm>
            <a:off x="0" y="0"/>
            <a:ext cx="82296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D063E73-448E-2E4C-99BB-CC2E7FEE1ED4}"/>
              </a:ext>
            </a:extLst>
          </p:cNvPr>
          <p:cNvSpPr/>
          <p:nvPr userDrawn="1"/>
        </p:nvSpPr>
        <p:spPr>
          <a:xfrm flipV="1">
            <a:off x="-1" y="6031852"/>
            <a:ext cx="12192001" cy="826131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859C034-EDF0-724A-B765-C705FDD3B8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0811"/>
            <a:ext cx="2846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4864EB-539C-3D47-AD29-245514BFE5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492A000-348D-EB46-93B4-17FBDF0D799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49452" y="6236499"/>
            <a:ext cx="2095137" cy="420688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DBEB809-3D09-A445-BE60-71CA746B79C1}"/>
              </a:ext>
            </a:extLst>
          </p:cNvPr>
          <p:cNvCxnSpPr>
            <a:cxnSpLocks/>
          </p:cNvCxnSpPr>
          <p:nvPr userDrawn="1"/>
        </p:nvCxnSpPr>
        <p:spPr>
          <a:xfrm>
            <a:off x="949452" y="4095948"/>
            <a:ext cx="6403848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39503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 userDrawn="1">
          <p15:clr>
            <a:srgbClr val="FBAE40"/>
          </p15:clr>
        </p15:guide>
        <p15:guide id="2" pos="4632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2557836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3180775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1E21CAA-EB70-A54F-A7B2-53DD39363DCF}"/>
              </a:ext>
            </a:extLst>
          </p:cNvPr>
          <p:cNvSpPr/>
          <p:nvPr userDrawn="1"/>
        </p:nvSpPr>
        <p:spPr>
          <a:xfrm flipV="1">
            <a:off x="-1" y="6031852"/>
            <a:ext cx="12192001" cy="826131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61F6EB-908C-494B-8ED8-132FA6ECA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DC82D6-7EA9-5B4D-9D85-9E499C2854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43657"/>
            <a:ext cx="10515600" cy="41574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0947A0-B994-684B-9069-CB659E42A6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0811"/>
            <a:ext cx="2846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4864EB-539C-3D47-AD29-245514BFE5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0E25925-9301-F84B-928D-FA6618766EA2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949452" y="6236499"/>
            <a:ext cx="2095137" cy="42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037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4" r:id="rId2"/>
    <p:sldLayoutId id="2147483653" r:id="rId3"/>
    <p:sldLayoutId id="2147483657" r:id="rId4"/>
    <p:sldLayoutId id="2147483659" r:id="rId5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>
          <a:solidFill>
            <a:schemeClr val="accent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76" userDrawn="1">
          <p15:clr>
            <a:srgbClr val="F26B43"/>
          </p15:clr>
        </p15:guide>
        <p15:guide id="2" pos="528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9246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8" r:id="rId2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76">
          <p15:clr>
            <a:srgbClr val="F26B43"/>
          </p15:clr>
        </p15:guide>
        <p15:guide id="2" pos="528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D9E77D-224D-8648-B3B1-DE9C90AFF50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59200" y="1477264"/>
            <a:ext cx="3073600" cy="39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528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200">
          <p15:clr>
            <a:srgbClr val="F26B43"/>
          </p15:clr>
        </p15:guide>
        <p15:guide id="2" pos="52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9D82BB-9BAC-9D4E-8430-29669667E3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B4864EB-539C-3D47-AD29-245514BFE515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6E05EA78-0EF3-D340-950A-92657C70A162}"/>
              </a:ext>
            </a:extLst>
          </p:cNvPr>
          <p:cNvSpPr txBox="1">
            <a:spLocks/>
          </p:cNvSpPr>
          <p:nvPr/>
        </p:nvSpPr>
        <p:spPr>
          <a:xfrm>
            <a:off x="875908" y="4231394"/>
            <a:ext cx="6747934" cy="120787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400" b="0" i="0" kern="1200">
                <a:solidFill>
                  <a:schemeClr val="tx1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25000"/>
              </a:lnSpc>
              <a:spcBef>
                <a:spcPts val="0"/>
              </a:spcBef>
            </a:pPr>
            <a:r>
              <a:rPr lang="en-US" sz="2200" b="1" dirty="0">
                <a:solidFill>
                  <a:schemeClr val="accent1"/>
                </a:solidFill>
                <a:latin typeface="Adobe Garamond Pro" panose="02020502060506020403" pitchFamily="18" charset="77"/>
                <a:cs typeface="Gotham Bold" pitchFamily="2" charset="0"/>
              </a:rPr>
              <a:t>ML for Cybersecurity</a:t>
            </a:r>
            <a:endParaRPr lang="en-US" sz="2200" b="1" i="0" kern="1200" dirty="0">
              <a:solidFill>
                <a:schemeClr val="accent1"/>
              </a:solidFill>
              <a:latin typeface="Adobe Garamond Pro" panose="02020502060506020403" pitchFamily="18" charset="77"/>
              <a:ea typeface="+mn-ea"/>
              <a:cs typeface="Gotham Bold" pitchFamily="2" charset="0"/>
            </a:endParaRPr>
          </a:p>
          <a:p>
            <a:pPr algn="l">
              <a:lnSpc>
                <a:spcPct val="125000"/>
              </a:lnSpc>
              <a:spcBef>
                <a:spcPts val="0"/>
              </a:spcBef>
            </a:pPr>
            <a:r>
              <a:rPr lang="en-US" sz="1800" b="0" i="0" kern="1200" dirty="0">
                <a:solidFill>
                  <a:schemeClr val="accent1"/>
                </a:solidFill>
                <a:latin typeface="Adobe Garamond Pro" panose="02020502060506020403" pitchFamily="18" charset="77"/>
                <a:ea typeface="+mn-ea"/>
                <a:cs typeface="Gotham Bold" pitchFamily="2" charset="0"/>
              </a:rPr>
              <a:t>November </a:t>
            </a:r>
            <a:r>
              <a:rPr lang="en-US" sz="1800" dirty="0">
                <a:solidFill>
                  <a:schemeClr val="accent1"/>
                </a:solidFill>
                <a:latin typeface="Adobe Garamond Pro" panose="02020502060506020403" pitchFamily="18" charset="77"/>
                <a:cs typeface="Gotham Bold" pitchFamily="2" charset="0"/>
              </a:rPr>
              <a:t>10</a:t>
            </a:r>
            <a:r>
              <a:rPr lang="en-US" sz="1800" b="0" i="0" kern="1200" dirty="0">
                <a:solidFill>
                  <a:schemeClr val="accent1"/>
                </a:solidFill>
                <a:latin typeface="Adobe Garamond Pro" panose="02020502060506020403" pitchFamily="18" charset="77"/>
                <a:ea typeface="+mn-ea"/>
                <a:cs typeface="Gotham Bold" pitchFamily="2" charset="0"/>
              </a:rPr>
              <a:t>, 2020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CA5815A-CAC7-F347-87AD-F56343C6B87F}"/>
              </a:ext>
            </a:extLst>
          </p:cNvPr>
          <p:cNvSpPr txBox="1">
            <a:spLocks/>
          </p:cNvSpPr>
          <p:nvPr/>
        </p:nvSpPr>
        <p:spPr>
          <a:xfrm>
            <a:off x="811505" y="422209"/>
            <a:ext cx="8362422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kern="1200">
                <a:solidFill>
                  <a:schemeClr val="accent1"/>
                </a:solidFill>
                <a:latin typeface="Gotham Bold" pitchFamily="2" charset="0"/>
                <a:ea typeface="+mj-ea"/>
                <a:cs typeface="Gotham Bold" pitchFamily="2" charset="0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Module 1: </a:t>
            </a:r>
          </a:p>
          <a:p>
            <a:pPr algn="l">
              <a:lnSpc>
                <a:spcPct val="100000"/>
              </a:lnSpc>
            </a:pP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Overview</a:t>
            </a:r>
          </a:p>
          <a:p>
            <a:pPr marL="9144" algn="l"/>
            <a:r>
              <a:rPr lang="en-US" sz="3600" b="0" dirty="0">
                <a:latin typeface="Arial" panose="020B0604020202020204" pitchFamily="34" charset="0"/>
                <a:cs typeface="Arial" panose="020B0604020202020204" pitchFamily="34" charset="0"/>
              </a:rPr>
              <a:t>Foundations of ML for Security</a:t>
            </a:r>
            <a:endParaRPr lang="en-US" sz="3600" b="0" i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49695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Learning Objective</a:t>
            </a:r>
          </a:p>
        </p:txBody>
      </p:sp>
    </p:spTree>
    <p:extLst>
      <p:ext uri="{BB962C8B-B14F-4D97-AF65-F5344CB8AC3E}">
        <p14:creationId xmlns:p14="http://schemas.microsoft.com/office/powerpoint/2010/main" val="25705548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E411AF8-B297-F545-ABE0-EC686E855A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After participating in this module, you will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170D9A-312A-DC42-A96A-AF5E33C92D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understand basic machine learning ideas &amp; concepts</a:t>
            </a:r>
          </a:p>
          <a:p>
            <a:pPr fontAlgn="base"/>
            <a:r>
              <a:rPr lang="en-US" dirty="0"/>
              <a:t>learn to use statistical tools to analyze machine learning models</a:t>
            </a:r>
          </a:p>
          <a:p>
            <a:pPr fontAlgn="base"/>
            <a:r>
              <a:rPr lang="en-US" dirty="0"/>
              <a:t>understanding the role of ML in data-driven cybersecurity</a:t>
            </a:r>
          </a:p>
          <a:p>
            <a:pPr fontAlgn="base"/>
            <a:r>
              <a:rPr lang="en-US" dirty="0"/>
              <a:t>have some experience applying machine learning algorithms on cybersecurity applications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950A44-7E0A-A244-A28B-DAD3C486A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39736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6AD07B5-C1B2-A54D-8BA1-61D32E7B3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What is Machine Learning?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A1431EA-AA98-9341-A7A0-4218AEFD02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8504" y="2366281"/>
            <a:ext cx="3110866" cy="174986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2C03698-6238-6948-9993-5BB14AA82E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2495" y="1997246"/>
            <a:ext cx="1962701" cy="2487931"/>
          </a:xfrm>
          <a:prstGeom prst="rect">
            <a:avLst/>
          </a:prstGeom>
        </p:spPr>
      </p:pic>
      <p:pic>
        <p:nvPicPr>
          <p:cNvPr id="1026" name="Picture 2" descr="Fingerprint Icon #145514 - Free Icons Library">
            <a:extLst>
              <a:ext uri="{FF2B5EF4-FFF2-40B4-BE49-F238E27FC236}">
                <a16:creationId xmlns:a16="http://schemas.microsoft.com/office/drawing/2014/main" id="{41E180CA-0E25-9D43-8032-8FCA3C7A28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4670" y="2331041"/>
            <a:ext cx="1962702" cy="1962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F8B8586-1468-3846-AE25-23A10236872F}"/>
              </a:ext>
            </a:extLst>
          </p:cNvPr>
          <p:cNvSpPr/>
          <p:nvPr/>
        </p:nvSpPr>
        <p:spPr>
          <a:xfrm>
            <a:off x="838199" y="5028990"/>
            <a:ext cx="72683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Automatic</a:t>
            </a:r>
            <a:r>
              <a:rPr lang="en-US" sz="2400" dirty="0">
                <a:solidFill>
                  <a:srgbClr val="41414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discovery of predictive rules from history</a:t>
            </a:r>
            <a:endParaRPr lang="en-US" sz="2400" dirty="0">
              <a:solidFill>
                <a:srgbClr val="41414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8" name="Picture 4" descr="Predicting Professional Players' Chess Moves with Deep Learning | by Sayon  Bhattacharjee | Towards Data Science">
            <a:extLst>
              <a:ext uri="{FF2B5EF4-FFF2-40B4-BE49-F238E27FC236}">
                <a16:creationId xmlns:a16="http://schemas.microsoft.com/office/drawing/2014/main" id="{20B66213-2D88-4147-96D5-0E47717676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5308" y="1854885"/>
            <a:ext cx="3247071" cy="26302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89151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6AD07B5-C1B2-A54D-8BA1-61D32E7B3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Machine Learning as a Tool for Cyber Security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5521D6-C804-5E47-B5FB-304222FCD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515600" cy="628043"/>
          </a:xfrm>
        </p:spPr>
        <p:txBody>
          <a:bodyPr/>
          <a:lstStyle/>
          <a:p>
            <a:r>
              <a:rPr lang="en-US" dirty="0"/>
              <a:t>Attacks – </a:t>
            </a:r>
            <a:r>
              <a:rPr lang="en-US" b="1" dirty="0">
                <a:solidFill>
                  <a:schemeClr val="accent1"/>
                </a:solidFill>
                <a:ea typeface="+mj-ea"/>
              </a:rPr>
              <a:t>Learning</a:t>
            </a:r>
            <a:r>
              <a:rPr lang="en-US" b="1" dirty="0"/>
              <a:t> </a:t>
            </a:r>
            <a:r>
              <a:rPr lang="en-US" dirty="0"/>
              <a:t>– Defense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EE8C856-EF1D-694C-82AB-7B133111DA93}"/>
              </a:ext>
            </a:extLst>
          </p:cNvPr>
          <p:cNvSpPr/>
          <p:nvPr/>
        </p:nvSpPr>
        <p:spPr>
          <a:xfrm>
            <a:off x="1282784" y="5129677"/>
            <a:ext cx="31341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Machine learning for security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B3002E6-47FF-8949-89E0-A3E6C7C67057}"/>
              </a:ext>
            </a:extLst>
          </p:cNvPr>
          <p:cNvSpPr/>
          <p:nvPr/>
        </p:nvSpPr>
        <p:spPr>
          <a:xfrm>
            <a:off x="5881454" y="5129677"/>
            <a:ext cx="56861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Security against attacks that exploit machine learning</a:t>
            </a:r>
          </a:p>
        </p:txBody>
      </p:sp>
      <p:pic>
        <p:nvPicPr>
          <p:cNvPr id="3074" name="Picture 2" descr="DHS S&amp;T's Malware Detection Technology is Ready for Marketplace – MeriTalk">
            <a:extLst>
              <a:ext uri="{FF2B5EF4-FFF2-40B4-BE49-F238E27FC236}">
                <a16:creationId xmlns:a16="http://schemas.microsoft.com/office/drawing/2014/main" id="{8E59DBAC-B985-7D4D-9B13-76F2CAD297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199" y="2398026"/>
            <a:ext cx="4250710" cy="2391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An illustration of machine learning adversarial examples. Studies have... |  Download Scientific Diagram">
            <a:extLst>
              <a:ext uri="{FF2B5EF4-FFF2-40B4-BE49-F238E27FC236}">
                <a16:creationId xmlns:a16="http://schemas.microsoft.com/office/drawing/2014/main" id="{D9A4C0DA-E8DF-3E49-BCF0-6F4991DBE8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1749" y="2260289"/>
            <a:ext cx="4465321" cy="2780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15157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A brief histor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Definition of Machine learning</a:t>
            </a:r>
            <a:endParaRPr dirty="0"/>
          </a:p>
        </p:txBody>
      </p:sp>
      <p:sp>
        <p:nvSpPr>
          <p:cNvPr id="11" name="Arthur Samuel, 1952:…">
            <a:extLst>
              <a:ext uri="{FF2B5EF4-FFF2-40B4-BE49-F238E27FC236}">
                <a16:creationId xmlns:a16="http://schemas.microsoft.com/office/drawing/2014/main" id="{9ACC4119-6322-D34D-8DF9-4705BE5ED944}"/>
              </a:ext>
            </a:extLst>
          </p:cNvPr>
          <p:cNvSpPr txBox="1"/>
          <p:nvPr/>
        </p:nvSpPr>
        <p:spPr>
          <a:xfrm>
            <a:off x="1059872" y="2678858"/>
            <a:ext cx="3581401" cy="150028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35719" tIns="35719" rIns="35719" bIns="35719" anchor="ctr">
            <a:spAutoFit/>
          </a:bodyPr>
          <a:lstStyle/>
          <a:p>
            <a:pPr defTabSz="410751">
              <a:lnSpc>
                <a:spcPct val="140000"/>
              </a:lnSpc>
              <a:defRPr sz="30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sz="2109" b="1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Arthur Samuel, 1952</a:t>
            </a:r>
            <a:r>
              <a:rPr sz="2109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 </a:t>
            </a:r>
          </a:p>
          <a:p>
            <a:pPr defTabSz="410751">
              <a:defRPr sz="30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sz="2109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Machine learning is the ability to </a:t>
            </a:r>
            <a:r>
              <a:rPr sz="2109" b="1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learn</a:t>
            </a:r>
            <a:r>
              <a:rPr sz="2109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without being explicitly </a:t>
            </a:r>
            <a:r>
              <a:rPr sz="2109" b="1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programmed</a:t>
            </a:r>
          </a:p>
        </p:txBody>
      </p:sp>
      <p:pic>
        <p:nvPicPr>
          <p:cNvPr id="5122" name="Picture 2" descr="1956 - Arthur Samuel, The World's first Self... | Sutori">
            <a:extLst>
              <a:ext uri="{FF2B5EF4-FFF2-40B4-BE49-F238E27FC236}">
                <a16:creationId xmlns:a16="http://schemas.microsoft.com/office/drawing/2014/main" id="{F0F75DF4-32B9-094A-B9C7-301F11D730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3655" y="1664208"/>
            <a:ext cx="6694054" cy="3778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53788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A brief histor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A </a:t>
            </a:r>
            <a:r>
              <a:rPr lang="en-US" dirty="0"/>
              <a:t>B</a:t>
            </a:r>
            <a:r>
              <a:rPr dirty="0"/>
              <a:t>rief </a:t>
            </a:r>
            <a:r>
              <a:rPr lang="en-US" dirty="0"/>
              <a:t>H</a:t>
            </a:r>
            <a:r>
              <a:rPr dirty="0"/>
              <a:t>istory</a:t>
            </a:r>
          </a:p>
        </p:txBody>
      </p:sp>
      <p:sp>
        <p:nvSpPr>
          <p:cNvPr id="222" name="1950: Alan Turing created the world-famous Turing Test — “The Imitation Game”…"/>
          <p:cNvSpPr txBox="1">
            <a:spLocks noGrp="1"/>
          </p:cNvSpPr>
          <p:nvPr>
            <p:ph idx="1"/>
          </p:nvPr>
        </p:nvSpPr>
        <p:spPr>
          <a:xfrm>
            <a:off x="838200" y="1543657"/>
            <a:ext cx="5257800" cy="4157428"/>
          </a:xfrm>
          <a:prstGeom prst="rect">
            <a:avLst/>
          </a:prstGeom>
        </p:spPr>
        <p:txBody>
          <a:bodyPr>
            <a:noAutofit/>
          </a:bodyPr>
          <a:lstStyle/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1950</a:t>
            </a:r>
            <a:r>
              <a:rPr lang="en-US" sz="1400" dirty="0"/>
              <a:t>:</a:t>
            </a:r>
            <a:r>
              <a:rPr sz="1400" dirty="0"/>
              <a:t> Alan Turing created the world-famous Turing Test — “The Imitation Game”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1952</a:t>
            </a:r>
            <a:r>
              <a:rPr lang="en-US" sz="1400" dirty="0"/>
              <a:t>:</a:t>
            </a:r>
            <a:r>
              <a:rPr sz="1400" dirty="0"/>
              <a:t> Arthur Samuel coined the phrase “machine learning”, and create a computer program that improves checkers game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1956</a:t>
            </a:r>
            <a:r>
              <a:rPr sz="1400" dirty="0"/>
              <a:t>: The Dartmouth workshop started AI as a field (John McCarthy, Marvin Minsky, Nathaniel Rochester, Claude Shannon …)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1958</a:t>
            </a:r>
            <a:r>
              <a:rPr sz="1400" dirty="0"/>
              <a:t>: Frank Rosenblatt designed the first artificial neural network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1986</a:t>
            </a:r>
            <a:r>
              <a:rPr sz="1400" dirty="0"/>
              <a:t>: Geoffrey Hinton introduced backpropagation which enabled monumental leaps in ANNs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1995</a:t>
            </a:r>
            <a:r>
              <a:rPr sz="1400" dirty="0"/>
              <a:t>: Cortes and </a:t>
            </a:r>
            <a:r>
              <a:rPr sz="1400" dirty="0" err="1"/>
              <a:t>Vapnik</a:t>
            </a:r>
            <a:r>
              <a:rPr sz="1400" dirty="0"/>
              <a:t> “standardized” support vector machines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1997</a:t>
            </a:r>
            <a:r>
              <a:rPr sz="1400" dirty="0"/>
              <a:t>: Deep Blue beats a chess champion</a:t>
            </a:r>
          </a:p>
        </p:txBody>
      </p:sp>
      <p:sp>
        <p:nvSpPr>
          <p:cNvPr id="223" name="https://cloud.withgoogle.com/build/data-analytics/explore-history-machine-learning/"/>
          <p:cNvSpPr txBox="1"/>
          <p:nvPr/>
        </p:nvSpPr>
        <p:spPr>
          <a:xfrm>
            <a:off x="5448705" y="6641334"/>
            <a:ext cx="4978927" cy="21294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 algn="l" defTabSz="457200">
              <a:lnSpc>
                <a:spcPct val="117999"/>
              </a:lnSpc>
              <a:defRPr sz="1500">
                <a:solidFill>
                  <a:srgbClr val="000000"/>
                </a:solidFill>
              </a:defRPr>
            </a:lvl1pPr>
          </a:lstStyle>
          <a:p>
            <a:r>
              <a:rPr sz="1055"/>
              <a:t>https://cloud.withgoogle.com/build/data-analytics/explore-history-machine-learning/</a:t>
            </a:r>
          </a:p>
        </p:txBody>
      </p:sp>
      <p:sp>
        <p:nvSpPr>
          <p:cNvPr id="5" name="1950: Alan Turing created the world-famous Turing Test — “The Imitation Game”…">
            <a:extLst>
              <a:ext uri="{FF2B5EF4-FFF2-40B4-BE49-F238E27FC236}">
                <a16:creationId xmlns:a16="http://schemas.microsoft.com/office/drawing/2014/main" id="{D751C6F3-FF76-3847-B4C9-6F25DD5A7DFE}"/>
              </a:ext>
            </a:extLst>
          </p:cNvPr>
          <p:cNvSpPr txBox="1">
            <a:spLocks/>
          </p:cNvSpPr>
          <p:nvPr/>
        </p:nvSpPr>
        <p:spPr>
          <a:xfrm>
            <a:off x="6263640" y="1536644"/>
            <a:ext cx="5090159" cy="41574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b="1" i="1" u="sng" dirty="0">
                <a:solidFill>
                  <a:srgbClr val="7F0000"/>
                </a:solidFill>
              </a:rPr>
              <a:t>1999</a:t>
            </a:r>
            <a:r>
              <a:rPr lang="en-US" sz="1400" dirty="0"/>
              <a:t>: Computer-aided diagnosis catches more cancers (CAD Prototype at </a:t>
            </a:r>
            <a:r>
              <a:rPr lang="en-US" sz="1400" dirty="0" err="1"/>
              <a:t>UChicago</a:t>
            </a:r>
            <a:r>
              <a:rPr lang="en-US" sz="1400" dirty="0"/>
              <a:t>)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b="1" i="1" u="sng" dirty="0">
                <a:solidFill>
                  <a:srgbClr val="7F0000"/>
                </a:solidFill>
              </a:rPr>
              <a:t>2009</a:t>
            </a:r>
            <a:r>
              <a:rPr lang="en-US" sz="1400" dirty="0"/>
              <a:t>: Launch of ImageNet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b="1" i="1" u="sng" dirty="0">
                <a:solidFill>
                  <a:srgbClr val="7F0000"/>
                </a:solidFill>
              </a:rPr>
              <a:t>2011</a:t>
            </a:r>
            <a:r>
              <a:rPr lang="en-US" sz="1400" dirty="0"/>
              <a:t>: Watson competed on Jeopardy! and won against Ken Jennings and Brad Rutter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b="1" i="1" u="sng" dirty="0">
                <a:solidFill>
                  <a:srgbClr val="7F0000"/>
                </a:solidFill>
              </a:rPr>
              <a:t>2012</a:t>
            </a:r>
            <a:r>
              <a:rPr lang="en-US" sz="1400" dirty="0"/>
              <a:t>: </a:t>
            </a:r>
            <a:r>
              <a:rPr lang="en-US" sz="1400" dirty="0" err="1"/>
              <a:t>AlexNet</a:t>
            </a:r>
            <a:r>
              <a:rPr lang="en-US" sz="1400" dirty="0"/>
              <a:t> won the ImageNet competition, which led to the use of GPUs and Convolutional Neural Networks in machine learning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b="1" i="1" u="sng" dirty="0">
                <a:solidFill>
                  <a:srgbClr val="7F0000"/>
                </a:solidFill>
              </a:rPr>
              <a:t>2016</a:t>
            </a:r>
            <a:r>
              <a:rPr lang="en-US" sz="1400" dirty="0"/>
              <a:t>: AlphaGo defeated the human champion Lee Sedol in a best-of-five duel match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dirty="0"/>
              <a:t>…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b="1" i="1" u="sng" dirty="0">
                <a:solidFill>
                  <a:srgbClr val="7F0000"/>
                </a:solidFill>
              </a:rPr>
              <a:t>Now</a:t>
            </a:r>
            <a:r>
              <a:rPr lang="en-US" sz="1400" dirty="0"/>
              <a:t>: AI dominates Silicon Valley and becomes pervasive</a:t>
            </a:r>
          </a:p>
        </p:txBody>
      </p:sp>
    </p:spTree>
    <p:extLst>
      <p:ext uri="{BB962C8B-B14F-4D97-AF65-F5344CB8AC3E}">
        <p14:creationId xmlns:p14="http://schemas.microsoft.com/office/powerpoint/2010/main" val="437136284"/>
      </p:ext>
    </p:extLst>
  </p:cSld>
  <p:clrMapOvr>
    <a:masterClrMapping/>
  </p:clrMapOvr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8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2" grpId="0" build="p" bldLvl="5" advAuto="0"/>
      <p:bldP spid="5" grpId="0" build="p" bldLvl="5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Related disciplin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>
                <a:latin typeface="+mn-lt"/>
              </a:rPr>
              <a:t>Related disciplines</a:t>
            </a:r>
          </a:p>
        </p:txBody>
      </p:sp>
      <p:sp>
        <p:nvSpPr>
          <p:cNvPr id="226" name="statistics"/>
          <p:cNvSpPr txBox="1"/>
          <p:nvPr/>
        </p:nvSpPr>
        <p:spPr>
          <a:xfrm>
            <a:off x="2575004" y="2612884"/>
            <a:ext cx="1218282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sz="2400"/>
              <a:t>statistics</a:t>
            </a:r>
          </a:p>
        </p:txBody>
      </p:sp>
      <p:sp>
        <p:nvSpPr>
          <p:cNvPr id="227" name="philosophy…"/>
          <p:cNvSpPr txBox="1"/>
          <p:nvPr/>
        </p:nvSpPr>
        <p:spPr>
          <a:xfrm>
            <a:off x="8319805" y="2739355"/>
            <a:ext cx="1513235" cy="77713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sz="2400"/>
              <a:t>philosophy</a:t>
            </a:r>
          </a:p>
          <a:p>
            <a:r>
              <a:rPr sz="2400"/>
              <a:t>causality</a:t>
            </a:r>
          </a:p>
        </p:txBody>
      </p:sp>
      <p:sp>
        <p:nvSpPr>
          <p:cNvPr id="228" name="information theory"/>
          <p:cNvSpPr txBox="1"/>
          <p:nvPr/>
        </p:nvSpPr>
        <p:spPr>
          <a:xfrm>
            <a:off x="4698397" y="1665054"/>
            <a:ext cx="2503891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sz="2400"/>
              <a:t>information theory</a:t>
            </a:r>
          </a:p>
        </p:txBody>
      </p:sp>
      <p:sp>
        <p:nvSpPr>
          <p:cNvPr id="229" name="algorithms"/>
          <p:cNvSpPr txBox="1"/>
          <p:nvPr/>
        </p:nvSpPr>
        <p:spPr>
          <a:xfrm>
            <a:off x="2990819" y="4476808"/>
            <a:ext cx="1460336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sz="2400" dirty="0"/>
              <a:t>algorithms</a:t>
            </a:r>
          </a:p>
        </p:txBody>
      </p:sp>
      <p:sp>
        <p:nvSpPr>
          <p:cNvPr id="230" name="optimization"/>
          <p:cNvSpPr txBox="1"/>
          <p:nvPr/>
        </p:nvSpPr>
        <p:spPr>
          <a:xfrm>
            <a:off x="2881216" y="4903171"/>
            <a:ext cx="1683153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sz="2400"/>
              <a:t>optimization</a:t>
            </a:r>
          </a:p>
        </p:txBody>
      </p:sp>
      <p:sp>
        <p:nvSpPr>
          <p:cNvPr id="231" name="Machine Learning"/>
          <p:cNvSpPr txBox="1"/>
          <p:nvPr/>
        </p:nvSpPr>
        <p:spPr>
          <a:xfrm>
            <a:off x="4269593" y="3194320"/>
            <a:ext cx="3114699" cy="46935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>
              <a:defRPr sz="4200"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rPr sz="2800">
                <a:latin typeface="+mn-lt"/>
              </a:rPr>
              <a:t>Machine Learning</a:t>
            </a:r>
          </a:p>
        </p:txBody>
      </p:sp>
      <p:sp>
        <p:nvSpPr>
          <p:cNvPr id="232" name="neural-informatics"/>
          <p:cNvSpPr txBox="1"/>
          <p:nvPr/>
        </p:nvSpPr>
        <p:spPr>
          <a:xfrm>
            <a:off x="6822928" y="4776434"/>
            <a:ext cx="2487861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sz="2400"/>
              <a:t>neural-informatics</a:t>
            </a:r>
          </a:p>
        </p:txBody>
      </p:sp>
    </p:spTree>
    <p:extLst>
      <p:ext uri="{BB962C8B-B14F-4D97-AF65-F5344CB8AC3E}">
        <p14:creationId xmlns:p14="http://schemas.microsoft.com/office/powerpoint/2010/main" val="16769559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Module Overview</a:t>
            </a:r>
          </a:p>
        </p:txBody>
      </p:sp>
    </p:spTree>
    <p:extLst>
      <p:ext uri="{BB962C8B-B14F-4D97-AF65-F5344CB8AC3E}">
        <p14:creationId xmlns:p14="http://schemas.microsoft.com/office/powerpoint/2010/main" val="3253686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6CF8940-0BF1-3C42-B43C-B740AFF42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for Cyber Security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C2BC92F-D59C-1742-B77A-54E4075E2388}"/>
              </a:ext>
            </a:extLst>
          </p:cNvPr>
          <p:cNvGrpSpPr/>
          <p:nvPr/>
        </p:nvGrpSpPr>
        <p:grpSpPr>
          <a:xfrm>
            <a:off x="1524000" y="1805940"/>
            <a:ext cx="3916680" cy="1440180"/>
            <a:chOff x="2537460" y="1600200"/>
            <a:chExt cx="2240280" cy="144018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7C5C2FE-563E-E94F-A187-2447E6D11539}"/>
                </a:ext>
              </a:extLst>
            </p:cNvPr>
            <p:cNvSpPr/>
            <p:nvPr/>
          </p:nvSpPr>
          <p:spPr>
            <a:xfrm>
              <a:off x="2537460" y="1600200"/>
              <a:ext cx="2240280" cy="38862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Module 1: “Modeling”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5B7FEC2-35C6-3F4E-86BC-354E38BBD25F}"/>
                </a:ext>
              </a:extLst>
            </p:cNvPr>
            <p:cNvSpPr/>
            <p:nvPr/>
          </p:nvSpPr>
          <p:spPr>
            <a:xfrm>
              <a:off x="2537460" y="1988820"/>
              <a:ext cx="2240280" cy="105156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Foundations of ML and Data Science for Cybersecurity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17D397C2-C1AC-8443-BCC8-B3192F1DB1B1}"/>
              </a:ext>
            </a:extLst>
          </p:cNvPr>
          <p:cNvGrpSpPr/>
          <p:nvPr/>
        </p:nvGrpSpPr>
        <p:grpSpPr>
          <a:xfrm>
            <a:off x="6518910" y="1805940"/>
            <a:ext cx="3916680" cy="1440180"/>
            <a:chOff x="2537460" y="1600200"/>
            <a:chExt cx="2240280" cy="144018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419C000-4AF2-B84F-A9A4-EF6101B3B9D3}"/>
                </a:ext>
              </a:extLst>
            </p:cNvPr>
            <p:cNvSpPr/>
            <p:nvPr/>
          </p:nvSpPr>
          <p:spPr>
            <a:xfrm>
              <a:off x="2537460" y="1600200"/>
              <a:ext cx="2240280" cy="388620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Module 2: “Representation”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86ED732-D656-D049-9465-79E32B5BD2A4}"/>
                </a:ext>
              </a:extLst>
            </p:cNvPr>
            <p:cNvSpPr/>
            <p:nvPr/>
          </p:nvSpPr>
          <p:spPr>
            <a:xfrm>
              <a:off x="2537460" y="1988820"/>
              <a:ext cx="2240280" cy="105156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Data-Driven Network and </a:t>
              </a:r>
            </a:p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Computer Security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C165D56-7EF5-2842-AF2B-077507BB97C1}"/>
              </a:ext>
            </a:extLst>
          </p:cNvPr>
          <p:cNvGrpSpPr/>
          <p:nvPr/>
        </p:nvGrpSpPr>
        <p:grpSpPr>
          <a:xfrm>
            <a:off x="1524000" y="3943351"/>
            <a:ext cx="3916680" cy="1440180"/>
            <a:chOff x="2537460" y="1600200"/>
            <a:chExt cx="2240280" cy="144018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2974E87-8022-CF42-8E3C-774FC4A88BE8}"/>
                </a:ext>
              </a:extLst>
            </p:cNvPr>
            <p:cNvSpPr/>
            <p:nvPr/>
          </p:nvSpPr>
          <p:spPr>
            <a:xfrm>
              <a:off x="2537460" y="1600200"/>
              <a:ext cx="2240280" cy="388620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Module 3: “Environment”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9FD43F6-9BE7-0841-BB40-A797A3AD7D72}"/>
                </a:ext>
              </a:extLst>
            </p:cNvPr>
            <p:cNvSpPr/>
            <p:nvPr/>
          </p:nvSpPr>
          <p:spPr>
            <a:xfrm>
              <a:off x="2537460" y="1988820"/>
              <a:ext cx="2240280" cy="105156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Machine Learning in the Presence of Adversaries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3E18057-F666-7A42-A6F2-06CB66711196}"/>
              </a:ext>
            </a:extLst>
          </p:cNvPr>
          <p:cNvGrpSpPr/>
          <p:nvPr/>
        </p:nvGrpSpPr>
        <p:grpSpPr>
          <a:xfrm>
            <a:off x="6518910" y="3943351"/>
            <a:ext cx="3916680" cy="1440180"/>
            <a:chOff x="2537460" y="1600200"/>
            <a:chExt cx="2240280" cy="1440180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C551CF4-0BF6-4C4F-B693-39C16C4CA730}"/>
                </a:ext>
              </a:extLst>
            </p:cNvPr>
            <p:cNvSpPr/>
            <p:nvPr/>
          </p:nvSpPr>
          <p:spPr>
            <a:xfrm>
              <a:off x="2537460" y="1600200"/>
              <a:ext cx="2240280" cy="388620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Module 4: “”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B1A87592-0BEC-5040-98CF-FEB6C4B44CDB}"/>
                </a:ext>
              </a:extLst>
            </p:cNvPr>
            <p:cNvSpPr/>
            <p:nvPr/>
          </p:nvSpPr>
          <p:spPr>
            <a:xfrm>
              <a:off x="2537460" y="1988820"/>
              <a:ext cx="2240280" cy="105156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Ethics, Fairness, Responsibility, </a:t>
              </a:r>
            </a:p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and Transparency in </a:t>
              </a:r>
            </a:p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Data-Driven Cybersecurity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960253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6CF8940-0BF1-3C42-B43C-B740AFF42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Foundations of “Modeling”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1E63E81-61EE-C042-9B27-E30DEFF319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Machine learning pipeline</a:t>
            </a:r>
          </a:p>
          <a:p>
            <a:pPr lvl="1"/>
            <a:r>
              <a:rPr lang="en-US" sz="2000" dirty="0"/>
              <a:t>The statistical learning framework</a:t>
            </a:r>
          </a:p>
          <a:p>
            <a:pPr lvl="1"/>
            <a:r>
              <a:rPr lang="en-US" sz="2000" dirty="0"/>
              <a:t>Generative &amp; discriminative modeling</a:t>
            </a:r>
          </a:p>
          <a:p>
            <a:r>
              <a:rPr lang="en-US" sz="2400" dirty="0"/>
              <a:t>Basic supervised learning models</a:t>
            </a:r>
          </a:p>
          <a:p>
            <a:pPr lvl="1"/>
            <a:r>
              <a:rPr lang="en-US" sz="2000" dirty="0"/>
              <a:t>Logistic regression</a:t>
            </a:r>
          </a:p>
          <a:p>
            <a:pPr lvl="1"/>
            <a:r>
              <a:rPr lang="en-US" sz="2000" dirty="0"/>
              <a:t>Naïve Bayes</a:t>
            </a:r>
          </a:p>
          <a:p>
            <a:pPr lvl="1"/>
            <a:r>
              <a:rPr lang="en-US" sz="2000" dirty="0"/>
              <a:t>Neural nets</a:t>
            </a:r>
          </a:p>
          <a:p>
            <a:r>
              <a:rPr lang="en-US" sz="2400" dirty="0"/>
              <a:t>Unsupervised learning</a:t>
            </a:r>
          </a:p>
          <a:p>
            <a:pPr lvl="1"/>
            <a:r>
              <a:rPr lang="en-US" sz="2000" dirty="0"/>
              <a:t>Dimensionality reduction</a:t>
            </a:r>
          </a:p>
          <a:p>
            <a:pPr lvl="1"/>
            <a:r>
              <a:rPr lang="en-US" sz="2000" dirty="0"/>
              <a:t>Clustering</a:t>
            </a:r>
            <a:endParaRPr lang="en-US" dirty="0"/>
          </a:p>
          <a:p>
            <a:endParaRPr lang="en-US" sz="24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FDDDEF7-C159-324F-95FC-A2C0587C3B71}"/>
              </a:ext>
            </a:extLst>
          </p:cNvPr>
          <p:cNvGrpSpPr/>
          <p:nvPr/>
        </p:nvGrpSpPr>
        <p:grpSpPr>
          <a:xfrm>
            <a:off x="7104378" y="205401"/>
            <a:ext cx="5087622" cy="5808082"/>
            <a:chOff x="7104378" y="205401"/>
            <a:chExt cx="5087622" cy="5808082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D85D7F3A-1E0E-A14E-A550-1EF9A6CAA24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104378" y="209298"/>
              <a:ext cx="4847803" cy="5527186"/>
            </a:xfrm>
            <a:prstGeom prst="rect">
              <a:avLst/>
            </a:prstGeom>
          </p:spPr>
        </p:pic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2B64B493-7754-0C48-ACA9-F2194A007977}"/>
                </a:ext>
              </a:extLst>
            </p:cNvPr>
            <p:cNvSpPr/>
            <p:nvPr/>
          </p:nvSpPr>
          <p:spPr>
            <a:xfrm>
              <a:off x="10253649" y="5736484"/>
              <a:ext cx="1938351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/>
                <a:t>Credit @NOELIAGOROD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E02F5A64-4134-BB48-A033-5463AB46CC77}"/>
                </a:ext>
              </a:extLst>
            </p:cNvPr>
            <p:cNvSpPr/>
            <p:nvPr/>
          </p:nvSpPr>
          <p:spPr>
            <a:xfrm>
              <a:off x="9019309" y="2036618"/>
              <a:ext cx="1234340" cy="484909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EA79C2A5-3264-CE45-9B65-FA3109253E02}"/>
                </a:ext>
              </a:extLst>
            </p:cNvPr>
            <p:cNvSpPr/>
            <p:nvPr/>
          </p:nvSpPr>
          <p:spPr>
            <a:xfrm>
              <a:off x="9739745" y="1440872"/>
              <a:ext cx="803564" cy="318747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1F43305C-5123-6B42-B00C-8C5C2C303686}"/>
                </a:ext>
              </a:extLst>
            </p:cNvPr>
            <p:cNvSpPr/>
            <p:nvPr/>
          </p:nvSpPr>
          <p:spPr>
            <a:xfrm>
              <a:off x="9019309" y="3796625"/>
              <a:ext cx="1234340" cy="664760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7A96B150-9E46-7F41-99CB-68D8C959FB16}"/>
                </a:ext>
              </a:extLst>
            </p:cNvPr>
            <p:cNvSpPr/>
            <p:nvPr/>
          </p:nvSpPr>
          <p:spPr>
            <a:xfrm>
              <a:off x="8713006" y="1411683"/>
              <a:ext cx="902049" cy="347936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FCB920C-CB24-8C4D-B69B-B52837402289}"/>
                </a:ext>
              </a:extLst>
            </p:cNvPr>
            <p:cNvSpPr/>
            <p:nvPr/>
          </p:nvSpPr>
          <p:spPr>
            <a:xfrm>
              <a:off x="8568284" y="469093"/>
              <a:ext cx="902049" cy="292426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C7E896D3-50E2-454A-A5C4-12E4B6E68412}"/>
                </a:ext>
              </a:extLst>
            </p:cNvPr>
            <p:cNvSpPr/>
            <p:nvPr/>
          </p:nvSpPr>
          <p:spPr>
            <a:xfrm>
              <a:off x="7182083" y="1850125"/>
              <a:ext cx="1406233" cy="347936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BEEAB372-A959-E042-8C7B-F51597A80186}"/>
                </a:ext>
              </a:extLst>
            </p:cNvPr>
            <p:cNvSpPr/>
            <p:nvPr/>
          </p:nvSpPr>
          <p:spPr>
            <a:xfrm>
              <a:off x="9947568" y="477149"/>
              <a:ext cx="902049" cy="318747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469E7BAF-CC2C-874E-999E-D71CFD88DA50}"/>
                </a:ext>
              </a:extLst>
            </p:cNvPr>
            <p:cNvSpPr/>
            <p:nvPr/>
          </p:nvSpPr>
          <p:spPr>
            <a:xfrm>
              <a:off x="7330567" y="2218069"/>
              <a:ext cx="330997" cy="236982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F50F6736-89ED-1F4C-8A06-95C8E27EAF66}"/>
                </a:ext>
              </a:extLst>
            </p:cNvPr>
            <p:cNvSpPr/>
            <p:nvPr/>
          </p:nvSpPr>
          <p:spPr>
            <a:xfrm>
              <a:off x="8505192" y="259734"/>
              <a:ext cx="415628" cy="217415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23CE2FD2-EA58-534D-AF92-9EF42C98161B}"/>
                </a:ext>
              </a:extLst>
            </p:cNvPr>
            <p:cNvSpPr/>
            <p:nvPr/>
          </p:nvSpPr>
          <p:spPr>
            <a:xfrm flipV="1">
              <a:off x="10911223" y="552091"/>
              <a:ext cx="902049" cy="209428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05E4ABCC-755C-B341-85DF-C0B32E0EE03F}"/>
                </a:ext>
              </a:extLst>
            </p:cNvPr>
            <p:cNvSpPr/>
            <p:nvPr/>
          </p:nvSpPr>
          <p:spPr>
            <a:xfrm flipV="1">
              <a:off x="10009174" y="205401"/>
              <a:ext cx="631117" cy="217415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889359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2442</TotalTime>
  <Words>470</Words>
  <Application>Microsoft Macintosh PowerPoint</Application>
  <PresentationFormat>Widescreen</PresentationFormat>
  <Paragraphs>77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Adobe Garamond Pro</vt:lpstr>
      <vt:lpstr>Calibri</vt:lpstr>
      <vt:lpstr>Office Theme</vt:lpstr>
      <vt:lpstr>2_Office Theme</vt:lpstr>
      <vt:lpstr>1_Office Theme</vt:lpstr>
      <vt:lpstr>PowerPoint Presentation</vt:lpstr>
      <vt:lpstr>What is Machine Learning?</vt:lpstr>
      <vt:lpstr>Machine Learning as a Tool for Cyber Security </vt:lpstr>
      <vt:lpstr>Definition of Machine learning</vt:lpstr>
      <vt:lpstr>A Brief History</vt:lpstr>
      <vt:lpstr>Related disciplines</vt:lpstr>
      <vt:lpstr>Module Overview</vt:lpstr>
      <vt:lpstr>Machine Learning for Cyber Security</vt:lpstr>
      <vt:lpstr>Foundations of “Modeling”</vt:lpstr>
      <vt:lpstr>Learning Objective</vt:lpstr>
      <vt:lpstr>After participating in this module, you will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Nick Kolber</dc:creator>
  <cp:lastModifiedBy>Yuxin Chen</cp:lastModifiedBy>
  <cp:revision>176</cp:revision>
  <cp:lastPrinted>2019-10-22T16:35:22Z</cp:lastPrinted>
  <dcterms:created xsi:type="dcterms:W3CDTF">2019-10-07T15:32:39Z</dcterms:created>
  <dcterms:modified xsi:type="dcterms:W3CDTF">2020-11-02T05:51:33Z</dcterms:modified>
</cp:coreProperties>
</file>

<file path=docProps/thumbnail.jpeg>
</file>